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8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Home.png"/>
          <p:cNvPicPr>
            <a:picLocks noChangeAspect="1"/>
          </p:cNvPicPr>
          <p:nvPr/>
        </p:nvPicPr>
        <p:blipFill>
          <a:blip r:embed="rId2"/>
          <a:srcRect t="-93973"/>
          <a:stretch>
            <a:fillRect/>
          </a:stretch>
        </p:blipFill>
        <p:spPr>
          <a:xfrm>
            <a:off x="179294" y="1183341"/>
            <a:ext cx="8787384" cy="5276725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513" y="2168338"/>
            <a:ext cx="8307387" cy="161925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513" y="3810000"/>
            <a:ext cx="8307387" cy="753036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DirectionalButtons-RightOnl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266" y="533400"/>
            <a:ext cx="752475" cy="352425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1219200"/>
            <a:ext cx="533400" cy="365125"/>
          </a:xfrm>
        </p:spPr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1466850"/>
            <a:ext cx="8308039" cy="1128432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7224" y="2623296"/>
            <a:ext cx="4717676" cy="38312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213" y="2770187"/>
            <a:ext cx="3429093" cy="35768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ireframeOverlay-PCVertical.png"/>
          <p:cNvPicPr>
            <a:picLocks noChangeAspect="1"/>
          </p:cNvPicPr>
          <p:nvPr/>
        </p:nvPicPr>
        <p:blipFill>
          <a:blip r:embed="rId2"/>
          <a:srcRect b="-123309"/>
          <a:stretch>
            <a:fillRect/>
          </a:stretch>
        </p:blipFill>
        <p:spPr>
          <a:xfrm>
            <a:off x="182880" y="1179575"/>
            <a:ext cx="5133975" cy="5275013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1680882"/>
            <a:ext cx="4313891" cy="1162050"/>
          </a:xfrm>
        </p:spPr>
        <p:txBody>
          <a:bodyPr anchor="b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859" y="2837329"/>
            <a:ext cx="4313891" cy="341583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298140" y="1169894"/>
            <a:ext cx="3671047" cy="52760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82880" y="1169894"/>
            <a:ext cx="8787384" cy="2106706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182880" y="3281082"/>
            <a:ext cx="8787384" cy="3174582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3329268"/>
            <a:ext cx="8346141" cy="1014132"/>
          </a:xfrm>
        </p:spPr>
        <p:txBody>
          <a:bodyPr anchor="b"/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859" y="4343399"/>
            <a:ext cx="8346141" cy="190976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ireframeOverlay-PCVertical.png"/>
          <p:cNvPicPr>
            <a:picLocks noChangeAspect="1"/>
          </p:cNvPicPr>
          <p:nvPr/>
        </p:nvPicPr>
        <p:blipFill>
          <a:blip r:embed="rId2"/>
          <a:srcRect b="-123309"/>
          <a:stretch>
            <a:fillRect/>
          </a:stretch>
        </p:blipFill>
        <p:spPr>
          <a:xfrm>
            <a:off x="3835212" y="1179575"/>
            <a:ext cx="5133975" cy="5275013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1680882"/>
            <a:ext cx="4313891" cy="1162050"/>
          </a:xfrm>
        </p:spPr>
        <p:txBody>
          <a:bodyPr anchor="b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0" y="2837329"/>
            <a:ext cx="4313891" cy="341583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182880" y="1179576"/>
            <a:ext cx="3671047" cy="220531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2015983" y="3383280"/>
            <a:ext cx="1837944" cy="307238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182880" y="3383280"/>
            <a:ext cx="1837944" cy="307238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1219200"/>
            <a:ext cx="533400" cy="365125"/>
          </a:xfrm>
        </p:spPr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VerticalTC.png"/>
          <p:cNvPicPr>
            <a:picLocks noChangeAspect="1"/>
          </p:cNvPicPr>
          <p:nvPr/>
        </p:nvPicPr>
        <p:blipFill>
          <a:blip r:embed="rId2"/>
          <a:srcRect t="-93650"/>
          <a:stretch>
            <a:fillRect/>
          </a:stretch>
        </p:blipFill>
        <p:spPr>
          <a:xfrm>
            <a:off x="7445188" y="1178128"/>
            <a:ext cx="1524000" cy="5275339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40705" y="1398494"/>
            <a:ext cx="1447800" cy="48499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7513" y="1398494"/>
            <a:ext cx="6669087" cy="4849906"/>
          </a:xfrm>
        </p:spPr>
        <p:txBody>
          <a:bodyPr vert="eaVert"/>
          <a:lstStyle>
            <a:lvl5pPr>
              <a:defRPr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2880" y="1179576"/>
            <a:ext cx="8787384" cy="5276088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Picture 5" descr="DirectionalButtons-LeftOnlyOnl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488" y="538163"/>
            <a:ext cx="752475" cy="3524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5" y="2756646"/>
            <a:ext cx="8308975" cy="349175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reframeOverlay-TCFull.png"/>
          <p:cNvPicPr>
            <a:picLocks noChangeAspect="1"/>
          </p:cNvPicPr>
          <p:nvPr/>
        </p:nvPicPr>
        <p:blipFill>
          <a:blip r:embed="rId2"/>
          <a:srcRect l="-198711"/>
          <a:stretch>
            <a:fillRect/>
          </a:stretch>
        </p:blipFill>
        <p:spPr>
          <a:xfrm>
            <a:off x="177999" y="1179576"/>
            <a:ext cx="8788373" cy="5276088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>
                <a:schemeClr val="bg1">
                  <a:lumMod val="7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>
                <a:schemeClr val="bg1">
                  <a:lumMod val="7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>
                <a:schemeClr val="bg1">
                  <a:lumMod val="75000"/>
                </a:schemeClr>
              </a:buCl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buClr>
                <a:schemeClr val="bg1"/>
              </a:buCl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buClr>
                <a:schemeClr val="bg1">
                  <a:lumMod val="75000"/>
                </a:schemeClr>
              </a:buCl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buClr>
                <a:schemeClr val="bg1"/>
              </a:buClr>
              <a:defRPr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SectionH.png"/>
          <p:cNvPicPr>
            <a:picLocks noChangeAspect="1"/>
          </p:cNvPicPr>
          <p:nvPr/>
        </p:nvPicPr>
        <p:blipFill>
          <a:blip r:embed="rId2"/>
          <a:srcRect r="-91875"/>
          <a:stretch>
            <a:fillRect/>
          </a:stretch>
        </p:blipFill>
        <p:spPr>
          <a:xfrm>
            <a:off x="182880" y="1179576"/>
            <a:ext cx="8785105" cy="5276088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429000"/>
            <a:ext cx="6591300" cy="1371600"/>
          </a:xfrm>
        </p:spPr>
        <p:txBody>
          <a:bodyPr anchor="b" anchorCtr="0"/>
          <a:lstStyle>
            <a:lvl1pPr algn="r"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4800599"/>
            <a:ext cx="6591300" cy="1066801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3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6859" y="2770188"/>
            <a:ext cx="3840480" cy="3464765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3214" y="2770188"/>
            <a:ext cx="3840480" cy="3464765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6859" y="2675964"/>
            <a:ext cx="3840480" cy="645459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859" y="3307976"/>
            <a:ext cx="3840480" cy="2925762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752" y="2675964"/>
            <a:ext cx="3840480" cy="645459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752" y="3307976"/>
            <a:ext cx="3840480" cy="2925762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reframeOverlay-ContentCap.png"/>
          <p:cNvPicPr>
            <a:picLocks noChangeAspect="1"/>
          </p:cNvPicPr>
          <p:nvPr/>
        </p:nvPicPr>
        <p:blipFill>
          <a:blip r:embed="rId2"/>
          <a:srcRect b="-135871"/>
          <a:stretch>
            <a:fillRect/>
          </a:stretch>
        </p:blipFill>
        <p:spPr>
          <a:xfrm>
            <a:off x="182880" y="1179575"/>
            <a:ext cx="4228522" cy="5274037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1680882"/>
            <a:ext cx="3697941" cy="1162050"/>
          </a:xfrm>
        </p:spPr>
        <p:txBody>
          <a:bodyPr anchor="b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2341" y="1600200"/>
            <a:ext cx="4101353" cy="4652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859" y="2837329"/>
            <a:ext cx="3697941" cy="341583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2.png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5925" y="1456765"/>
            <a:ext cx="8308975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5925" y="2770188"/>
            <a:ext cx="8308975" cy="3478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0105" y="6454588"/>
            <a:ext cx="23980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CE38E4D-051A-41E1-86A4-E56916468FD0}" type="datetimeFigureOut">
              <a:rPr lang="en-US" smtClean="0"/>
              <a:t>1/12/16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976" y="6454588"/>
            <a:ext cx="3657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0" y="12192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meButton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2450" y="526116"/>
            <a:ext cx="457200" cy="352425"/>
          </a:xfrm>
          <a:prstGeom prst="rect">
            <a:avLst/>
          </a:prstGeom>
        </p:spPr>
      </p:pic>
      <p:pic>
        <p:nvPicPr>
          <p:cNvPr id="10" name="Picture 9" descr="DirectionalButtons-Full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26188" y="526116"/>
            <a:ext cx="752475" cy="3524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l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l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l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l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l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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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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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8" Type="http://schemas.openxmlformats.org/officeDocument/2006/relationships/image" Target="../media/image30.jpeg"/><Relationship Id="rId9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g"/><Relationship Id="rId7" Type="http://schemas.openxmlformats.org/officeDocument/2006/relationships/image" Target="../media/image37.png"/><Relationship Id="rId8" Type="http://schemas.openxmlformats.org/officeDocument/2006/relationships/image" Target="../media/image38.jpeg"/><Relationship Id="rId9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Grade </a:t>
            </a:r>
            <a:r>
              <a:rPr lang="en-US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Rounded MT Bold"/>
                <a:cs typeface="Arial Rounded MT Bold"/>
              </a:rPr>
              <a:t>8</a:t>
            </a:r>
            <a:r>
              <a:rPr lang="en-US" dirty="0" smtClean="0"/>
              <a:t> Program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dirty="0" smtClean="0"/>
              <a:t>Avery County Schools</a:t>
            </a:r>
          </a:p>
          <a:p>
            <a:r>
              <a:rPr lang="en-US" dirty="0" smtClean="0"/>
              <a:t>Pam Wilson, </a:t>
            </a:r>
            <a:r>
              <a:rPr lang="en-US" dirty="0" smtClean="0"/>
              <a:t> </a:t>
            </a:r>
            <a:r>
              <a:rPr lang="en-US" dirty="0"/>
              <a:t>Kim </a:t>
            </a:r>
            <a:r>
              <a:rPr lang="en-US" dirty="0" smtClean="0"/>
              <a:t>Davis, April </a:t>
            </a:r>
            <a:r>
              <a:rPr lang="en-US" dirty="0" smtClean="0"/>
              <a:t>Jones, Dewayne </a:t>
            </a:r>
            <a:r>
              <a:rPr lang="en-US" dirty="0" err="1" smtClean="0"/>
              <a:t>Krege</a:t>
            </a:r>
            <a:r>
              <a:rPr lang="en-US" dirty="0" smtClean="0"/>
              <a:t>, David </a:t>
            </a:r>
            <a:r>
              <a:rPr lang="en-US" dirty="0" smtClean="0"/>
              <a:t>Burleson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437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08183" y="3504352"/>
            <a:ext cx="7916718" cy="1736100"/>
          </a:xfrm>
        </p:spPr>
        <p:txBody>
          <a:bodyPr/>
          <a:lstStyle/>
          <a:p>
            <a:r>
              <a:rPr lang="en-US" dirty="0" smtClean="0"/>
              <a:t>Systemically Educating Young People about Careers Prior to High School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94527" y="5240452"/>
            <a:ext cx="8230374" cy="1221700"/>
          </a:xfrm>
        </p:spPr>
        <p:txBody>
          <a:bodyPr>
            <a:normAutofit/>
          </a:bodyPr>
          <a:lstStyle/>
          <a:p>
            <a:pPr marL="285750" indent="-285750">
              <a:buClr>
                <a:srgbClr val="FF0000"/>
              </a:buClr>
              <a:buSzPct val="110000"/>
              <a:buFont typeface="Wingdings" charset="2"/>
              <a:buChar char="Ø"/>
            </a:pPr>
            <a:r>
              <a:rPr lang="en-US" dirty="0" smtClean="0"/>
              <a:t>Identified need for our region: Develop an innovative and comprehensive program for 8</a:t>
            </a:r>
            <a:r>
              <a:rPr lang="en-US" baseline="30000" dirty="0" smtClean="0"/>
              <a:t>th</a:t>
            </a:r>
            <a:r>
              <a:rPr lang="en-US" dirty="0" smtClean="0"/>
              <a:t> graders to: Explore Careers, Plan for Secondary Program of Study, and Plan for Post-Secondary Education to allow them to move toward future opportunities</a:t>
            </a:r>
            <a:endParaRPr lang="en-US" dirty="0"/>
          </a:p>
        </p:txBody>
      </p:sp>
      <p:pic>
        <p:nvPicPr>
          <p:cNvPr id="7" name="Picture 6" descr="ACS-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26" y="739206"/>
            <a:ext cx="1666274" cy="1984248"/>
          </a:xfrm>
          <a:prstGeom prst="rect">
            <a:avLst/>
          </a:prstGeom>
        </p:spPr>
      </p:pic>
      <p:pic>
        <p:nvPicPr>
          <p:cNvPr id="8" name="Picture 7" descr="Screen Shot 2015-08-05 at 10.14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618" y="739206"/>
            <a:ext cx="2012196" cy="1984248"/>
          </a:xfrm>
          <a:prstGeom prst="rect">
            <a:avLst/>
          </a:prstGeom>
        </p:spPr>
      </p:pic>
      <p:pic>
        <p:nvPicPr>
          <p:cNvPr id="11" name="Picture 10" descr="Screen Shot 2016-01-12 at 12.48.1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725" y="739206"/>
            <a:ext cx="2036200" cy="1978008"/>
          </a:xfrm>
          <a:prstGeom prst="rect">
            <a:avLst/>
          </a:prstGeom>
        </p:spPr>
      </p:pic>
      <p:pic>
        <p:nvPicPr>
          <p:cNvPr id="12" name="Picture 11" descr="Screen Shot 2016-01-12 at 12.47.1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32" y="732966"/>
            <a:ext cx="1923005" cy="1984248"/>
          </a:xfrm>
          <a:prstGeom prst="rect">
            <a:avLst/>
          </a:prstGeom>
        </p:spPr>
      </p:pic>
      <p:sp>
        <p:nvSpPr>
          <p:cNvPr id="13" name="Frame 12"/>
          <p:cNvSpPr/>
          <p:nvPr/>
        </p:nvSpPr>
        <p:spPr>
          <a:xfrm>
            <a:off x="176851" y="369724"/>
            <a:ext cx="8086913" cy="2700601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345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993087"/>
            <a:ext cx="3697941" cy="607113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Grade 8 Outcomes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0849" y="1600200"/>
            <a:ext cx="4371492" cy="4652963"/>
          </a:xfrm>
        </p:spPr>
        <p:txBody>
          <a:bodyPr>
            <a:normAutofit/>
          </a:bodyPr>
          <a:lstStyle/>
          <a:p>
            <a:pPr marL="285750" indent="-285750">
              <a:buClrTx/>
              <a:buSzPct val="95000"/>
              <a:buFont typeface="Wingdings" charset="2"/>
              <a:buChar char="ü"/>
            </a:pPr>
            <a:r>
              <a:rPr lang="en-US" dirty="0" smtClean="0"/>
              <a:t>Students understand finding their career is a process with clear steps and actions</a:t>
            </a:r>
          </a:p>
          <a:p>
            <a:pPr marL="285750" indent="-285750">
              <a:buClrTx/>
              <a:buSzPct val="95000"/>
              <a:buFont typeface="Wingdings" charset="2"/>
              <a:buChar char="ü"/>
            </a:pPr>
            <a:r>
              <a:rPr lang="en-US" dirty="0" smtClean="0"/>
              <a:t>Students understand how interests and aptitudes influence school and career paths</a:t>
            </a:r>
          </a:p>
          <a:p>
            <a:pPr marL="285750" indent="-285750">
              <a:buClrTx/>
              <a:buSzPct val="95000"/>
              <a:buFont typeface="Wingdings" charset="2"/>
              <a:buChar char="ü"/>
            </a:pPr>
            <a:r>
              <a:rPr lang="en-US" dirty="0" smtClean="0"/>
              <a:t>Students understand how high school classes apply to future goals/successes</a:t>
            </a:r>
          </a:p>
          <a:p>
            <a:pPr marL="285750" indent="-285750">
              <a:buClrTx/>
              <a:buSzPct val="95000"/>
              <a:buFont typeface="Wingdings" charset="2"/>
              <a:buChar char="ü"/>
            </a:pPr>
            <a:r>
              <a:rPr lang="en-US" dirty="0" smtClean="0"/>
              <a:t>Students interact with counselors and representatives from business and industry</a:t>
            </a:r>
          </a:p>
          <a:p>
            <a:pPr marL="285750" indent="-285750">
              <a:buClrTx/>
              <a:buSzPct val="95000"/>
              <a:buFont typeface="Wingdings" charset="2"/>
              <a:buChar char="ü"/>
            </a:pPr>
            <a:r>
              <a:rPr lang="en-US" dirty="0" smtClean="0"/>
              <a:t>Students understand workforce needs in our region and state</a:t>
            </a:r>
          </a:p>
          <a:p>
            <a:pPr marL="285750" indent="-285750">
              <a:buClrTx/>
              <a:buSzPct val="95000"/>
              <a:buFont typeface="Wingdings" charset="2"/>
              <a:buChar char="ü"/>
            </a:pPr>
            <a:r>
              <a:rPr lang="en-US" dirty="0" smtClean="0"/>
              <a:t>Students understand skills, educational requirements, and expectations necessary </a:t>
            </a:r>
            <a:r>
              <a:rPr lang="en-US" dirty="0" smtClean="0"/>
              <a:t>for </a:t>
            </a:r>
            <a:r>
              <a:rPr lang="en-US" dirty="0" smtClean="0"/>
              <a:t>acquiring initial jobs and developing careers</a:t>
            </a:r>
          </a:p>
          <a:p>
            <a:pPr marL="285750" indent="-285750">
              <a:buClrTx/>
              <a:buSzPct val="95000"/>
              <a:buFont typeface="Wingdings" charset="2"/>
              <a:buChar char="ü"/>
            </a:pPr>
            <a:r>
              <a:rPr lang="en-US" dirty="0" smtClean="0"/>
              <a:t>Students and parents understand the process and  are prepared to register for high school</a:t>
            </a:r>
          </a:p>
          <a:p>
            <a:endParaRPr lang="en-US" dirty="0"/>
          </a:p>
        </p:txBody>
      </p:sp>
      <p:pic>
        <p:nvPicPr>
          <p:cNvPr id="6" name="Content Placeholder 5" descr="IMG_030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0" r="16940"/>
          <a:stretch>
            <a:fillRect/>
          </a:stretch>
        </p:blipFill>
        <p:spPr>
          <a:xfrm rot="5400000">
            <a:off x="4745202" y="1337847"/>
            <a:ext cx="3901314" cy="4426020"/>
          </a:xfrm>
        </p:spPr>
      </p:pic>
    </p:spTree>
    <p:extLst>
      <p:ext uri="{BB962C8B-B14F-4D97-AF65-F5344CB8AC3E}">
        <p14:creationId xmlns:p14="http://schemas.microsoft.com/office/powerpoint/2010/main" val="1408685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6859" y="2915095"/>
            <a:ext cx="8727141" cy="1985194"/>
          </a:xfrm>
        </p:spPr>
        <p:txBody>
          <a:bodyPr/>
          <a:lstStyle/>
          <a:p>
            <a:r>
              <a:rPr lang="en-US" dirty="0" smtClean="0"/>
              <a:t>Interaction with Representatives from Business, Industry, and Post-Secondary Education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923" y="4900289"/>
            <a:ext cx="8548077" cy="1466239"/>
          </a:xfrm>
        </p:spPr>
        <p:txBody>
          <a:bodyPr/>
          <a:lstStyle/>
          <a:p>
            <a:r>
              <a:rPr lang="en-US" dirty="0" smtClean="0"/>
              <a:t>Roundtable discussions, demonstrations, Career Jeopardy, and Career-Fair activities help students:</a:t>
            </a:r>
          </a:p>
          <a:p>
            <a:pPr marL="285750" indent="-285750">
              <a:buClr>
                <a:schemeClr val="accent4">
                  <a:lumMod val="60000"/>
                  <a:lumOff val="40000"/>
                </a:schemeClr>
              </a:buClr>
              <a:buFont typeface="Arial"/>
              <a:buChar char="•"/>
            </a:pPr>
            <a:r>
              <a:rPr lang="en-US" dirty="0" smtClean="0"/>
              <a:t>Understand workforce needs</a:t>
            </a:r>
          </a:p>
          <a:p>
            <a:pPr marL="285750" indent="-285750">
              <a:buClr>
                <a:schemeClr val="accent4">
                  <a:lumMod val="60000"/>
                  <a:lumOff val="40000"/>
                </a:schemeClr>
              </a:buClr>
              <a:buFont typeface="Arial"/>
              <a:buChar char="•"/>
            </a:pPr>
            <a:r>
              <a:rPr lang="en-US" dirty="0" smtClean="0"/>
              <a:t>Understand skills, educational requirements, and expectations</a:t>
            </a:r>
            <a:endParaRPr lang="en-US" dirty="0"/>
          </a:p>
        </p:txBody>
      </p:sp>
      <p:pic>
        <p:nvPicPr>
          <p:cNvPr id="7" name="Picture Placeholder 6" descr="IMG_0161 (1)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52" r="-105752"/>
          <a:stretch>
            <a:fillRect/>
          </a:stretch>
        </p:blipFill>
        <p:spPr>
          <a:xfrm>
            <a:off x="-3216178" y="940782"/>
            <a:ext cx="9981873" cy="2392692"/>
          </a:xfrm>
        </p:spPr>
      </p:pic>
      <p:pic>
        <p:nvPicPr>
          <p:cNvPr id="5" name="Content Placeholder 4" descr="IMG_016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6" r="17076"/>
          <a:stretch>
            <a:fillRect/>
          </a:stretch>
        </p:blipFill>
        <p:spPr>
          <a:xfrm>
            <a:off x="6511830" y="775328"/>
            <a:ext cx="2251170" cy="2553940"/>
          </a:xfrm>
          <a:prstGeom prst="rect">
            <a:avLst/>
          </a:prstGeom>
        </p:spPr>
      </p:pic>
      <p:pic>
        <p:nvPicPr>
          <p:cNvPr id="2" name="Picture 1" descr="IMG_088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124" y="936576"/>
            <a:ext cx="3195864" cy="239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60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IMG_1186-2.JPG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457" b="-61457"/>
          <a:stretch>
            <a:fillRect/>
          </a:stretch>
        </p:blipFill>
        <p:spPr>
          <a:xfrm rot="5400000">
            <a:off x="1698531" y="2696684"/>
            <a:ext cx="2763106" cy="4349852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16292" y="1366376"/>
            <a:ext cx="4313891" cy="851975"/>
          </a:xfrm>
        </p:spPr>
        <p:txBody>
          <a:bodyPr/>
          <a:lstStyle/>
          <a:p>
            <a:pPr algn="ctr"/>
            <a:r>
              <a:rPr lang="en-US" sz="3200" b="1" dirty="0" smtClean="0"/>
              <a:t>Finding your career is a process…</a:t>
            </a:r>
            <a:endParaRPr lang="en-US" sz="32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191000" y="2218351"/>
            <a:ext cx="4313891" cy="4034812"/>
          </a:xfrm>
        </p:spPr>
        <p:txBody>
          <a:bodyPr/>
          <a:lstStyle/>
          <a:p>
            <a:pPr marL="285750" indent="-285750">
              <a:buClr>
                <a:srgbClr val="FFFF00"/>
              </a:buClr>
              <a:buSzPct val="75000"/>
              <a:buFont typeface="Arial"/>
              <a:buChar char="•"/>
            </a:pPr>
            <a:r>
              <a:rPr lang="en-US" dirty="0" smtClean="0"/>
              <a:t>Identify Interests/Aptitudes</a:t>
            </a:r>
          </a:p>
          <a:p>
            <a:pPr marL="285750" indent="-285750">
              <a:buClr>
                <a:srgbClr val="FFFF00"/>
              </a:buClr>
              <a:buSzPct val="75000"/>
              <a:buFont typeface="Arial"/>
              <a:buChar char="•"/>
            </a:pPr>
            <a:r>
              <a:rPr lang="en-US" dirty="0" smtClean="0"/>
              <a:t>Learn about Career Technical Education Programs</a:t>
            </a:r>
          </a:p>
          <a:p>
            <a:pPr marL="285750" indent="-285750">
              <a:buClr>
                <a:srgbClr val="FFFF00"/>
              </a:buClr>
              <a:buSzPct val="75000"/>
              <a:buFont typeface="Arial"/>
              <a:buChar char="•"/>
            </a:pPr>
            <a:r>
              <a:rPr lang="en-US" dirty="0" smtClean="0"/>
              <a:t>Understand Academic and Graduation Requirements</a:t>
            </a:r>
          </a:p>
          <a:p>
            <a:pPr marL="285750" indent="-285750">
              <a:buClr>
                <a:srgbClr val="FFFF00"/>
              </a:buClr>
              <a:buSzPct val="75000"/>
              <a:buFont typeface="Arial"/>
              <a:buChar char="•"/>
            </a:pPr>
            <a:r>
              <a:rPr lang="en-US" dirty="0" smtClean="0"/>
              <a:t>Identify Career Pathways and high school career opportunities including:</a:t>
            </a:r>
          </a:p>
          <a:p>
            <a:pPr marL="285750" indent="-285750">
              <a:buClr>
                <a:srgbClr val="FFFF00"/>
              </a:buClr>
              <a:buSzPct val="75000"/>
              <a:buFont typeface="Arial"/>
              <a:buChar char="•"/>
            </a:pPr>
            <a:r>
              <a:rPr lang="en-US" dirty="0" smtClean="0"/>
              <a:t>Job Shadowing     </a:t>
            </a:r>
          </a:p>
          <a:p>
            <a:pPr marL="285750" indent="-285750">
              <a:buClr>
                <a:srgbClr val="FFFF00"/>
              </a:buClr>
              <a:buSzPct val="75000"/>
              <a:buFont typeface="Arial"/>
              <a:buChar char="•"/>
            </a:pPr>
            <a:r>
              <a:rPr lang="en-US" dirty="0" smtClean="0"/>
              <a:t>CTSOs</a:t>
            </a:r>
          </a:p>
          <a:p>
            <a:pPr marL="285750" indent="-285750">
              <a:buClr>
                <a:srgbClr val="FFFF00"/>
              </a:buClr>
              <a:buSzPct val="75000"/>
              <a:buFont typeface="Arial"/>
              <a:buChar char="•"/>
            </a:pPr>
            <a:r>
              <a:rPr lang="en-US" dirty="0" smtClean="0"/>
              <a:t>Internships</a:t>
            </a:r>
          </a:p>
          <a:p>
            <a:pPr marL="285750" indent="-285750">
              <a:buClr>
                <a:srgbClr val="FFFF00"/>
              </a:buClr>
              <a:buSzPct val="75000"/>
              <a:buFont typeface="Arial"/>
              <a:buChar char="•"/>
            </a:pPr>
            <a:r>
              <a:rPr lang="en-US" dirty="0" smtClean="0"/>
              <a:t>Begin developing Four Year Plans</a:t>
            </a:r>
          </a:p>
          <a:p>
            <a:pPr marL="285750" indent="-285750">
              <a:buClr>
                <a:srgbClr val="FFFF00"/>
              </a:buClr>
              <a:buSzPct val="75000"/>
              <a:buFont typeface="Arial"/>
              <a:buChar char="•"/>
            </a:pPr>
            <a:endParaRPr lang="en-US" dirty="0"/>
          </a:p>
          <a:p>
            <a:pPr marL="285750" indent="-285750">
              <a:buClr>
                <a:srgbClr val="FFFF00"/>
              </a:buClr>
              <a:buSzPct val="75000"/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17" name="Picture Placeholder 16" descr="IMG_0164.JPG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443" b="-61443"/>
          <a:stretch>
            <a:fillRect/>
          </a:stretch>
        </p:blipFill>
        <p:spPr>
          <a:xfrm rot="5400000">
            <a:off x="-77778" y="2762106"/>
            <a:ext cx="2613417" cy="4368697"/>
          </a:xfrm>
        </p:spPr>
      </p:pic>
      <p:pic>
        <p:nvPicPr>
          <p:cNvPr id="15" name="Picture Placeholder 14" descr="DSCN5802.JPG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5" b="99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9657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MG_2014_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5" y="4948590"/>
            <a:ext cx="2658347" cy="149532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15925" y="1456764"/>
            <a:ext cx="45719" cy="13134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 flipH="1">
            <a:off x="5913187" y="2771956"/>
            <a:ext cx="2923134" cy="32999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b="1" dirty="0" smtClean="0"/>
              <a:t>Students interact with school and workforce development counselors</a:t>
            </a:r>
            <a:endParaRPr lang="en-US" sz="2200" b="1" dirty="0"/>
          </a:p>
        </p:txBody>
      </p:sp>
      <p:pic>
        <p:nvPicPr>
          <p:cNvPr id="10" name="Picture 9" descr="DSCN579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41" y="1073309"/>
            <a:ext cx="3172225" cy="2379169"/>
          </a:xfrm>
          <a:prstGeom prst="rect">
            <a:avLst/>
          </a:prstGeom>
        </p:spPr>
      </p:pic>
      <p:pic>
        <p:nvPicPr>
          <p:cNvPr id="11" name="Picture 10" descr="IMG_2014_1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77" y="3284412"/>
            <a:ext cx="2958539" cy="1664178"/>
          </a:xfrm>
          <a:prstGeom prst="rect">
            <a:avLst/>
          </a:prstGeom>
        </p:spPr>
      </p:pic>
      <p:pic>
        <p:nvPicPr>
          <p:cNvPr id="13" name="Picture 12" descr="IMG_2014_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966" y="1132134"/>
            <a:ext cx="2912094" cy="1638053"/>
          </a:xfrm>
          <a:prstGeom prst="rect">
            <a:avLst/>
          </a:prstGeom>
        </p:spPr>
      </p:pic>
      <p:pic>
        <p:nvPicPr>
          <p:cNvPr id="15" name="Picture 14" descr="IMG_2014_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842" y="1132133"/>
            <a:ext cx="2912096" cy="1638053"/>
          </a:xfrm>
          <a:prstGeom prst="rect">
            <a:avLst/>
          </a:prstGeom>
        </p:spPr>
      </p:pic>
      <p:pic>
        <p:nvPicPr>
          <p:cNvPr id="16" name="Picture 15" descr="DSCN5793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966" y="2609218"/>
            <a:ext cx="2544221" cy="1908165"/>
          </a:xfrm>
          <a:prstGeom prst="rect">
            <a:avLst/>
          </a:prstGeom>
        </p:spPr>
      </p:pic>
      <p:pic>
        <p:nvPicPr>
          <p:cNvPr id="18" name="Picture 17" descr="DSCN5809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87" y="4349093"/>
            <a:ext cx="2923135" cy="2192351"/>
          </a:xfrm>
          <a:prstGeom prst="rect">
            <a:avLst/>
          </a:prstGeom>
        </p:spPr>
      </p:pic>
      <p:pic>
        <p:nvPicPr>
          <p:cNvPr id="20" name="Picture 19" descr="DSCN5789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439" y="4405339"/>
            <a:ext cx="2707950" cy="203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18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DSCN5809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8" r="23898"/>
          <a:stretch>
            <a:fillRect/>
          </a:stretch>
        </p:blipFill>
        <p:spPr>
          <a:xfrm>
            <a:off x="7414180" y="1169894"/>
            <a:ext cx="1555007" cy="2234881"/>
          </a:xfrm>
        </p:spPr>
      </p:pic>
      <p:pic>
        <p:nvPicPr>
          <p:cNvPr id="11" name="Picture 10" descr="IMG_088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2571" y="2757479"/>
            <a:ext cx="3223673" cy="2417755"/>
          </a:xfrm>
          <a:prstGeom prst="rect">
            <a:avLst/>
          </a:prstGeom>
        </p:spPr>
      </p:pic>
      <p:pic>
        <p:nvPicPr>
          <p:cNvPr id="8" name="Picture 7" descr="DSCN579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099" y="5170176"/>
            <a:ext cx="1692468" cy="1269351"/>
          </a:xfrm>
          <a:prstGeom prst="rect">
            <a:avLst/>
          </a:prstGeom>
        </p:spPr>
      </p:pic>
      <p:pic>
        <p:nvPicPr>
          <p:cNvPr id="10" name="Picture 9" descr="IMG_2014_2-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530" y="1169894"/>
            <a:ext cx="2106002" cy="118462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6859" y="1248720"/>
            <a:ext cx="4313891" cy="1162050"/>
          </a:xfrm>
        </p:spPr>
        <p:txBody>
          <a:bodyPr/>
          <a:lstStyle/>
          <a:p>
            <a:pPr algn="ctr"/>
            <a:r>
              <a:rPr lang="en-US" sz="3200" b="1" dirty="0" smtClean="0"/>
              <a:t>Achievements and Future Plans</a:t>
            </a:r>
            <a:endParaRPr lang="en-US" sz="32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859" y="2410771"/>
            <a:ext cx="4313891" cy="2759406"/>
          </a:xfrm>
        </p:spPr>
        <p:txBody>
          <a:bodyPr/>
          <a:lstStyle/>
          <a:p>
            <a:pPr marL="285750" indent="-285750">
              <a:buClrTx/>
              <a:buSzPct val="80000"/>
              <a:buFont typeface="Wingdings" charset="2"/>
              <a:buChar char="q"/>
            </a:pPr>
            <a:r>
              <a:rPr lang="en-US" dirty="0" smtClean="0"/>
              <a:t>Celebration and Parent Information Night</a:t>
            </a:r>
          </a:p>
          <a:p>
            <a:pPr marL="285750" indent="-285750">
              <a:buClrTx/>
              <a:buSzPct val="80000"/>
              <a:buFont typeface="Wingdings" charset="2"/>
              <a:buChar char="q"/>
            </a:pPr>
            <a:r>
              <a:rPr lang="en-US" dirty="0" smtClean="0"/>
              <a:t>Parents, student and counselor register for 9</a:t>
            </a:r>
            <a:r>
              <a:rPr lang="en-US" baseline="30000" dirty="0" smtClean="0"/>
              <a:t>th</a:t>
            </a:r>
            <a:r>
              <a:rPr lang="en-US" dirty="0" smtClean="0"/>
              <a:t> grade</a:t>
            </a:r>
          </a:p>
          <a:p>
            <a:pPr marL="285750" indent="-285750">
              <a:buClrTx/>
              <a:buSzPct val="80000"/>
              <a:buFont typeface="Wingdings" charset="2"/>
              <a:buChar char="q"/>
            </a:pPr>
            <a:r>
              <a:rPr lang="en-US" dirty="0" smtClean="0"/>
              <a:t>Structured High School Visits after registration</a:t>
            </a:r>
          </a:p>
          <a:p>
            <a:pPr marL="285750" indent="-285750">
              <a:buClrTx/>
              <a:buSzPct val="80000"/>
              <a:buFont typeface="Wingdings" charset="2"/>
              <a:buChar char="q"/>
            </a:pPr>
            <a:r>
              <a:rPr lang="en-US" dirty="0" smtClean="0"/>
              <a:t>On the job training experiences</a:t>
            </a:r>
          </a:p>
          <a:p>
            <a:pPr marL="285750" indent="-285750">
              <a:buClrTx/>
              <a:buSzPct val="80000"/>
              <a:buFont typeface="Wingdings" charset="2"/>
              <a:buChar char="q"/>
            </a:pPr>
            <a:r>
              <a:rPr lang="en-US" dirty="0" smtClean="0"/>
              <a:t>Credentials and Career Pathways</a:t>
            </a:r>
          </a:p>
          <a:p>
            <a:pPr marL="285750" indent="-285750">
              <a:buClrTx/>
              <a:buSzPct val="80000"/>
              <a:buFont typeface="Wingdings" charset="2"/>
              <a:buChar char="q"/>
            </a:pPr>
            <a:r>
              <a:rPr lang="en-US" dirty="0" smtClean="0"/>
              <a:t>Blue Ridge Academy</a:t>
            </a:r>
          </a:p>
          <a:p>
            <a:pPr marL="285750" indent="-285750">
              <a:buClrTx/>
              <a:buSzPct val="80000"/>
              <a:buFont typeface="Wingdings" charset="2"/>
              <a:buChar char="q"/>
            </a:pPr>
            <a:r>
              <a:rPr lang="en-US" dirty="0" smtClean="0"/>
              <a:t>Prepared Workforce</a:t>
            </a:r>
          </a:p>
        </p:txBody>
      </p:sp>
      <p:pic>
        <p:nvPicPr>
          <p:cNvPr id="13" name="Picture 12" descr="IMG_0251 (1)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530" y="4968218"/>
            <a:ext cx="2012635" cy="1503264"/>
          </a:xfrm>
          <a:prstGeom prst="rect">
            <a:avLst/>
          </a:prstGeom>
        </p:spPr>
      </p:pic>
      <p:pic>
        <p:nvPicPr>
          <p:cNvPr id="14" name="Picture 13" descr="Screen Shot 2016-01-12 at 5.06.09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015" y="5186584"/>
            <a:ext cx="2598515" cy="1252943"/>
          </a:xfrm>
          <a:prstGeom prst="rect">
            <a:avLst/>
          </a:prstGeom>
        </p:spPr>
      </p:pic>
      <p:pic>
        <p:nvPicPr>
          <p:cNvPr id="15" name="Picture 14" descr="IMG_0207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784" y="3405866"/>
            <a:ext cx="1317786" cy="1764309"/>
          </a:xfrm>
          <a:prstGeom prst="rect">
            <a:avLst/>
          </a:prstGeom>
        </p:spPr>
      </p:pic>
      <p:pic>
        <p:nvPicPr>
          <p:cNvPr id="16" name="Picture 15" descr="Screen Shot 2016-01-12 at 5.35.01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58" y="5187472"/>
            <a:ext cx="1309568" cy="127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71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po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Expo">
      <a:maj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Expo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3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93000"/>
                <a:satMod val="130000"/>
              </a:schemeClr>
            </a:gs>
            <a:gs pos="60000">
              <a:schemeClr val="phClr">
                <a:tint val="80000"/>
                <a:shade val="93000"/>
                <a:satMod val="130000"/>
              </a:schemeClr>
            </a:gs>
            <a:gs pos="100000">
              <a:schemeClr val="phClr">
                <a:tint val="50000"/>
                <a:shade val="94000"/>
                <a:alpha val="100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34925" cap="flat" cmpd="sng" algn="ctr"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8600000" scaled="0"/>
          </a:gra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C0C0C0">
                <a:alpha val="75000"/>
              </a:srgbClr>
            </a:innerShdw>
            <a:outerShdw blurRad="63500" dist="38100" dir="5400000" sx="105000" sy="105000" algn="br" rotWithShape="0">
              <a:srgbClr val="000000">
                <a:alpha val="30000"/>
              </a:srgbClr>
            </a:outerShdw>
          </a:effectLst>
        </a:effectStyle>
        <a:effectStyle>
          <a:effectLst>
            <a:innerShdw blurRad="50800" dist="25400" dir="16200000">
              <a:srgbClr val="C0C0C0">
                <a:alpha val="75000"/>
              </a:srgbClr>
            </a:innerShdw>
            <a:reflection blurRad="63500" stA="40000" endPos="50000" dist="127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Expo.thmx</Template>
  <TotalTime>471</TotalTime>
  <Words>288</Words>
  <Application>Microsoft Macintosh PowerPoint</Application>
  <PresentationFormat>On-screen Show (4:3)</PresentationFormat>
  <Paragraphs>36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Expo</vt:lpstr>
      <vt:lpstr>Grade 8 Program</vt:lpstr>
      <vt:lpstr>Systemically Educating Young People about Careers Prior to High School</vt:lpstr>
      <vt:lpstr>Grade 8 Outcomes</vt:lpstr>
      <vt:lpstr>Interaction with Representatives from Business, Industry, and Post-Secondary Education</vt:lpstr>
      <vt:lpstr>Finding your career is a process…</vt:lpstr>
      <vt:lpstr>PowerPoint Presentation</vt:lpstr>
      <vt:lpstr>Achievements and Future Plans</vt:lpstr>
    </vt:vector>
  </TitlesOfParts>
  <Company>Avery County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8 Program</dc:title>
  <dc:creator>Dennis Brown</dc:creator>
  <cp:lastModifiedBy>Dennis Brown</cp:lastModifiedBy>
  <cp:revision>17</cp:revision>
  <dcterms:created xsi:type="dcterms:W3CDTF">2016-01-11T21:18:15Z</dcterms:created>
  <dcterms:modified xsi:type="dcterms:W3CDTF">2016-01-12T22:38:51Z</dcterms:modified>
</cp:coreProperties>
</file>