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304" r:id="rId4"/>
    <p:sldId id="281" r:id="rId5"/>
    <p:sldId id="288" r:id="rId6"/>
    <p:sldId id="308" r:id="rId7"/>
    <p:sldId id="290" r:id="rId8"/>
    <p:sldId id="294" r:id="rId9"/>
    <p:sldId id="306" r:id="rId10"/>
    <p:sldId id="296" r:id="rId11"/>
    <p:sldId id="277" r:id="rId12"/>
    <p:sldId id="300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1C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2" autoAdjust="0"/>
    <p:restoredTop sz="94660" autoAdjust="0"/>
  </p:normalViewPr>
  <p:slideViewPr>
    <p:cSldViewPr snapToGrid="0">
      <p:cViewPr varScale="1">
        <p:scale>
          <a:sx n="184" d="100"/>
          <a:sy n="184" d="100"/>
        </p:scale>
        <p:origin x="-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B6AFE-5BBC-0344-B980-989657298A9A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1406-0CE8-BE45-85D9-F20B174A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82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3B69-67FD-40AC-93D0-3B1BECD6A1B8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7E6CD-CFB8-42E4-BEED-2BBFF95C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GEAR UP </a:t>
            </a:r>
            <a:r>
              <a:rPr lang="en-US" dirty="0" err="1" smtClean="0"/>
              <a:t>Powerpoint</a:t>
            </a:r>
            <a:r>
              <a:rPr lang="en-US" dirty="0" smtClean="0"/>
              <a:t> on basecamp make a copy on the computer call it blank </a:t>
            </a:r>
            <a:r>
              <a:rPr lang="en-US" dirty="0" err="1" smtClean="0"/>
              <a:t>powerpoint</a:t>
            </a:r>
            <a:r>
              <a:rPr lang="en-US" dirty="0" smtClean="0"/>
              <a:t> show coordinators how to add slides etc. Upload to basecamp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E6CD-CFB8-42E4-BEED-2BBFF95C62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76338" y="1241425"/>
            <a:ext cx="7346950" cy="47259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6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193" y="324711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96295A-6C46-438B-BDEE-DBF62C5D4AE9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B9DB8-F4D0-4DE3-A9C3-A4175DEC97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43000" y="881063"/>
            <a:ext cx="6735763" cy="498157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0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885" y="3429001"/>
            <a:ext cx="6980465" cy="1249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21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8759" y="4933440"/>
            <a:ext cx="3054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WELCOME!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9839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8337" y="691965"/>
            <a:ext cx="68785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Absence &amp; GPA example</a:t>
            </a:r>
          </a:p>
          <a:p>
            <a:endParaRPr lang="en-US" sz="3600" dirty="0" smtClean="0">
              <a:latin typeface="Arial Narrow" panose="020B0606020202030204" pitchFamily="34" charset="0"/>
            </a:endParaRPr>
          </a:p>
          <a:p>
            <a:pPr lvl="1"/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7" y="1656206"/>
            <a:ext cx="4088764" cy="415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72767" y="1529280"/>
            <a:ext cx="406114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Data shows a negative correlation between number of absences and Average Core GPA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 a result we can divide the students into quadrants in order to identify specified services/programs to reduce truancy and improve GPA via mentoring/tutoring services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Our specialized database also allows us to breakdown by county and school district to focus on individual students (next slide)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Our Absence/GPA data allows us to develop risk assessments for academic achievement in math and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0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79" y="411913"/>
            <a:ext cx="6985686" cy="5622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589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418" y="182205"/>
            <a:ext cx="687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Grit Scale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GR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2" y="1166400"/>
            <a:ext cx="5643347" cy="4522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3531" y="1245803"/>
            <a:ext cx="290902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GRIT Scale responses show a positive correlation between student GRIT and academic success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GRIT is not meant to be a longitudinal goal, but rather an important indicator in the here-and-now on how to respond to student need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i.e. students with a low GRIT score are considered to be in academic risk in statistically appropriate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5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8337" y="691965"/>
            <a:ext cx="68785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Entrepreneurship Questions</a:t>
            </a:r>
          </a:p>
          <a:p>
            <a:endParaRPr lang="en-US" sz="3600" dirty="0" smtClean="0">
              <a:latin typeface="Arial Narrow" panose="020B0606020202030204" pitchFamily="34" charset="0"/>
            </a:endParaRPr>
          </a:p>
          <a:p>
            <a:pPr lvl="1"/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Entrepreneurship Burk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03" y="2274581"/>
            <a:ext cx="4668011" cy="3607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315" y="2073600"/>
            <a:ext cx="4760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Taken from the Gallup-HOPE Index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48% </a:t>
            </a:r>
            <a:r>
              <a:rPr lang="en-US" dirty="0" smtClean="0"/>
              <a:t>of GEAR UP students envisioned starting their own business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42% for the United States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51%</a:t>
            </a:r>
            <a:r>
              <a:rPr lang="en-US" dirty="0" smtClean="0"/>
              <a:t> had someone in their family who owned a business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32% for the United States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56%</a:t>
            </a:r>
            <a:r>
              <a:rPr lang="en-US" dirty="0" smtClean="0"/>
              <a:t> indicated that they “like to invent things”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38% for the United States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890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508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Narrow" panose="020B0606020202030204" pitchFamily="34" charset="0"/>
              </a:rPr>
              <a:t>Under NACACHE </a:t>
            </a:r>
          </a:p>
          <a:p>
            <a:pPr algn="ctr"/>
            <a:r>
              <a:rPr lang="en-US" sz="3600" dirty="0" smtClean="0">
                <a:latin typeface="Arial Narrow" panose="020B0606020202030204" pitchFamily="34" charset="0"/>
              </a:rPr>
              <a:t>(NC Appalachian Collaborative for Higher Education)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nccac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4" y="2057130"/>
            <a:ext cx="3849838" cy="1039456"/>
          </a:xfrm>
          <a:prstGeom prst="rect">
            <a:avLst/>
          </a:prstGeom>
        </p:spPr>
      </p:pic>
      <p:pic>
        <p:nvPicPr>
          <p:cNvPr id="4" name="Picture 3" descr="Upward Bound Logo Spring 2010 Precision-600x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90" y="4575741"/>
            <a:ext cx="2474183" cy="701019"/>
          </a:xfrm>
          <a:prstGeom prst="rect">
            <a:avLst/>
          </a:prstGeom>
        </p:spPr>
      </p:pic>
      <p:pic>
        <p:nvPicPr>
          <p:cNvPr id="5" name="Picture 4" descr="y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56" y="4295336"/>
            <a:ext cx="1362443" cy="1362443"/>
          </a:xfrm>
          <a:prstGeom prst="rect">
            <a:avLst/>
          </a:prstGeom>
        </p:spPr>
      </p:pic>
      <p:pic>
        <p:nvPicPr>
          <p:cNvPr id="7" name="Picture 6" descr="Table Runne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9" b="11559"/>
          <a:stretch/>
        </p:blipFill>
        <p:spPr>
          <a:xfrm>
            <a:off x="164993" y="4283068"/>
            <a:ext cx="2418100" cy="12441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631913" y="4966020"/>
            <a:ext cx="481724" cy="876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77241" y="3231931"/>
            <a:ext cx="1007242" cy="95469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51813" y="3257280"/>
            <a:ext cx="207352" cy="109728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590" y="3829720"/>
            <a:ext cx="1510016" cy="212002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944086" y="3283200"/>
            <a:ext cx="1356427" cy="109728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30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90" y="564162"/>
            <a:ext cx="8106037" cy="49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3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nt Service Reg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4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65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hort time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768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and Specific goals 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9144000" cy="5288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048" y="129600"/>
            <a:ext cx="756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Timeline of GEAR UP Goals by Student Grade Level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4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8742" y="320445"/>
            <a:ext cx="687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Direct Programs for our Students</a:t>
            </a:r>
          </a:p>
        </p:txBody>
      </p:sp>
      <p:pic>
        <p:nvPicPr>
          <p:cNvPr id="4" name="Picture 3" descr="AsUGuide_nowhi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9" y="1200960"/>
            <a:ext cx="3197816" cy="2471040"/>
          </a:xfrm>
          <a:prstGeom prst="rect">
            <a:avLst/>
          </a:prstGeom>
        </p:spPr>
      </p:pic>
      <p:pic>
        <p:nvPicPr>
          <p:cNvPr id="5" name="Picture 4" descr="Juntos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93" y="4138560"/>
            <a:ext cx="4898687" cy="1376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3260" y="2088525"/>
            <a:ext cx="4241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AsU</a:t>
            </a:r>
            <a:r>
              <a:rPr lang="en-US" sz="66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Lead</a:t>
            </a:r>
          </a:p>
        </p:txBody>
      </p:sp>
    </p:spTree>
    <p:extLst>
      <p:ext uri="{BB962C8B-B14F-4D97-AF65-F5344CB8AC3E}">
        <p14:creationId xmlns:p14="http://schemas.microsoft.com/office/powerpoint/2010/main" val="102495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975" y="562365"/>
            <a:ext cx="8008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Partnerships to Provide Direct </a:t>
            </a:r>
          </a:p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Resources and Services for our </a:t>
            </a:r>
            <a:r>
              <a:rPr lang="en-US" sz="3600" b="1" dirty="0" smtClean="0">
                <a:latin typeface="Arial Narrow" panose="020B0606020202030204" pitchFamily="34" charset="0"/>
              </a:rPr>
              <a:t>Students and Educators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l_ncforum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52" y="2537860"/>
            <a:ext cx="3057644" cy="1411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545" y="2694579"/>
            <a:ext cx="1526324" cy="1392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430" y="4572180"/>
            <a:ext cx="2205005" cy="570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9093" y="4553280"/>
            <a:ext cx="30125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Texting Platform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2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4701" y="972067"/>
            <a:ext cx="56429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GEAR UP Year 2 Data Collection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Student Demographic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Student Academic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Student Absence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6</a:t>
            </a:r>
            <a:r>
              <a:rPr lang="en-US" sz="3200" baseline="30000" dirty="0" smtClean="0">
                <a:latin typeface="Arial Narrow" panose="020B0606020202030204" pitchFamily="34" charset="0"/>
              </a:rPr>
              <a:t>th</a:t>
            </a:r>
            <a:r>
              <a:rPr lang="en-US" sz="3200" dirty="0" smtClean="0">
                <a:latin typeface="Arial Narrow" panose="020B0606020202030204" pitchFamily="34" charset="0"/>
              </a:rPr>
              <a:t> Grade Survey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Teacher Survey’s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ACT Engage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Narrow" panose="020B0606020202030204" pitchFamily="34" charset="0"/>
              </a:rPr>
              <a:t>Student and Parent Services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2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99AADDA-648B-41D9-BE5B-F34A7174B6D8}" vid="{DB78A6A6-B672-40C3-AA4E-63B93FE1EC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 Template</Template>
  <TotalTime>14503</TotalTime>
  <Words>306</Words>
  <Application>Microsoft Macintosh PowerPoint</Application>
  <PresentationFormat>On-screen Show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Nolt, Todd Andrew</dc:creator>
  <cp:lastModifiedBy>Name</cp:lastModifiedBy>
  <cp:revision>125</cp:revision>
  <cp:lastPrinted>2016-01-12T21:57:40Z</cp:lastPrinted>
  <dcterms:created xsi:type="dcterms:W3CDTF">2015-05-14T15:46:22Z</dcterms:created>
  <dcterms:modified xsi:type="dcterms:W3CDTF">2016-01-13T18:15:41Z</dcterms:modified>
</cp:coreProperties>
</file>